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7" r:id="rId3"/>
    <p:sldId id="260" r:id="rId4"/>
    <p:sldId id="308" r:id="rId5"/>
    <p:sldId id="306" r:id="rId6"/>
    <p:sldId id="292" r:id="rId7"/>
    <p:sldId id="312" r:id="rId8"/>
    <p:sldId id="313" r:id="rId9"/>
    <p:sldId id="293" r:id="rId10"/>
    <p:sldId id="310" r:id="rId11"/>
    <p:sldId id="311" r:id="rId12"/>
    <p:sldId id="295" r:id="rId13"/>
    <p:sldId id="305" r:id="rId14"/>
    <p:sldId id="296" r:id="rId15"/>
    <p:sldId id="322" r:id="rId16"/>
    <p:sldId id="325" r:id="rId17"/>
    <p:sldId id="327" r:id="rId18"/>
    <p:sldId id="328" r:id="rId19"/>
    <p:sldId id="326" r:id="rId20"/>
    <p:sldId id="324" r:id="rId21"/>
    <p:sldId id="298" r:id="rId22"/>
    <p:sldId id="316" r:id="rId23"/>
    <p:sldId id="300" r:id="rId24"/>
    <p:sldId id="301" r:id="rId25"/>
    <p:sldId id="303" r:id="rId26"/>
    <p:sldId id="304" r:id="rId27"/>
    <p:sldId id="302" r:id="rId28"/>
    <p:sldId id="299" r:id="rId29"/>
    <p:sldId id="289"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99"/>
    <a:srgbClr val="CC9900"/>
    <a:srgbClr val="FF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p:scale>
          <a:sx n="70" d="100"/>
          <a:sy n="70" d="100"/>
        </p:scale>
        <p:origin x="1771" y="65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4/02/2018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29</a:t>
            </a:fld>
            <a:endParaRPr lang="en-AU"/>
          </a:p>
        </p:txBody>
      </p:sp>
    </p:spTree>
    <p:extLst>
      <p:ext uri="{BB962C8B-B14F-4D97-AF65-F5344CB8AC3E}">
        <p14:creationId xmlns:p14="http://schemas.microsoft.com/office/powerpoint/2010/main" val="84819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5326301" y="4486114"/>
            <a:ext cx="3772207" cy="430887"/>
            <a:chOff x="6059800" y="6034020"/>
            <a:chExt cx="3772207"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3334824" cy="574516"/>
            </a:xfrm>
            <a:prstGeom prst="rect">
              <a:avLst/>
            </a:prstGeom>
            <a:noFill/>
          </p:spPr>
          <p:txBody>
            <a:bodyPr wrap="none" rtlCol="0">
              <a:spAutoFit/>
            </a:bodyPr>
            <a:lstStyle/>
            <a:p>
              <a:r>
                <a:rPr lang="en-AU" sz="2200" dirty="0"/>
                <a:t>prioritizr.github.io/</a:t>
              </a:r>
              <a:r>
                <a:rPr lang="en-AU" sz="2200" dirty="0" err="1"/>
                <a:t>prioritizr</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Conserve a proportion?</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712" y="1390650"/>
            <a:ext cx="2831315" cy="3250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8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problem(units, </a:t>
            </a:r>
            <a:r>
              <a:rPr lang="en-AU" sz="1800" dirty="0" err="1" smtClean="0">
                <a:latin typeface="Courier New" panose="02070309020205020404" pitchFamily="49" charset="0"/>
                <a:cs typeface="Courier New" panose="02070309020205020404" pitchFamily="49" charset="0"/>
              </a:rPr>
              <a:t>spp</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problem(units, </a:t>
            </a:r>
            <a:r>
              <a:rPr lang="en-AU" sz="1800" dirty="0" err="1" smtClean="0">
                <a:latin typeface="Courier New" panose="02070309020205020404" pitchFamily="49" charset="0"/>
                <a:cs typeface="Courier New" panose="02070309020205020404" pitchFamily="49" charset="0"/>
              </a:rPr>
              <a:t>spp</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add_gurobi_solver</a:t>
            </a:r>
            <a:r>
              <a:rPr lang="en-AU" sz="1800" u="heavy"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23686890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problem(units, </a:t>
            </a:r>
            <a:r>
              <a:rPr lang="en-AU" sz="1800" dirty="0" err="1" smtClean="0">
                <a:latin typeface="Courier New" panose="02070309020205020404" pitchFamily="49" charset="0"/>
                <a:cs typeface="Courier New" panose="02070309020205020404" pitchFamily="49" charset="0"/>
              </a:rPr>
              <a:t>spp</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add_max_phylo_objective</a:t>
            </a:r>
            <a:r>
              <a:rPr lang="en-AU" sz="1800" u="heavy"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add_gurobi_solver</a:t>
            </a:r>
            <a:r>
              <a:rPr lang="en-AU" sz="1800" u="heavy"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710191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problem(units, </a:t>
            </a:r>
            <a:r>
              <a:rPr lang="en-AU" sz="1800" dirty="0" err="1" smtClean="0">
                <a:latin typeface="Courier New" panose="02070309020205020404" pitchFamily="49" charset="0"/>
                <a:cs typeface="Courier New" panose="02070309020205020404" pitchFamily="49" charset="0"/>
              </a:rPr>
              <a:t>spp</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add_max_phylo_objective</a:t>
            </a:r>
            <a:r>
              <a:rPr lang="en-AU" sz="1800" u="heavy"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add_gurobi_solver</a:t>
            </a:r>
            <a:r>
              <a:rPr lang="en-AU" sz="1800" u="heavy"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2766221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15163" y="1051928"/>
            <a:ext cx="4572000" cy="3416320"/>
          </a:xfrm>
          <a:prstGeom prst="rect">
            <a:avLst/>
          </a:prstGeom>
        </p:spPr>
        <p:txBody>
          <a:bodyPr>
            <a:spAutoFit/>
          </a:bodyPr>
          <a:lstStyle/>
          <a:p>
            <a:pPr marL="285750" indent="-285750">
              <a:buFont typeface="Arial" panose="020B0604020202020204" pitchFamily="34" charset="0"/>
              <a:buChar char="•"/>
            </a:pPr>
            <a:r>
              <a:rPr lang="en-AU" sz="2400" dirty="0"/>
              <a:t>Joe </a:t>
            </a:r>
            <a:r>
              <a:rPr lang="en-AU" sz="2400" dirty="0" smtClean="0"/>
              <a:t>Bennett</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Peter </a:t>
            </a:r>
            <a:r>
              <a:rPr lang="en-AU" sz="2400" dirty="0" err="1" smtClean="0"/>
              <a:t>Arcese</a:t>
            </a: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Hugh </a:t>
            </a:r>
            <a:r>
              <a:rPr lang="en-AU" sz="2400" dirty="0" smtClean="0"/>
              <a:t>Possingham</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p:txBody>
      </p:sp>
      <p:sp>
        <p:nvSpPr>
          <p:cNvPr id="3" name="TextBox 2"/>
          <p:cNvSpPr txBox="1"/>
          <p:nvPr/>
        </p:nvSpPr>
        <p:spPr>
          <a:xfrm>
            <a:off x="256148" y="1053251"/>
            <a:ext cx="3945204"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Richard Schuster</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Strimas-Mackey</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Nina Morrell</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Watts</a:t>
            </a:r>
          </a:p>
          <a:p>
            <a:pPr marL="285750" indent="-285750">
              <a:buFont typeface="Arial" panose="020B0604020202020204" pitchFamily="34" charset="0"/>
              <a:buChar char="•"/>
            </a:pPr>
            <a:endParaRPr lang="en-AU" sz="2400" dirty="0"/>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pic>
        <p:nvPicPr>
          <p:cNvPr id="10244" name="Picture 4" descr="https://carleton.ca/biology/wp-content/uploads/schuster-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83" y="932260"/>
            <a:ext cx="740569" cy="740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trimas.com/img/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737" y="1961516"/>
            <a:ext cx="702661" cy="70266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peter-arcese-lab.sites.olt.ubc.ca/files/2010/09/Nina_morrell-e14737272773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2548" y="2952864"/>
            <a:ext cx="697038" cy="80585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marxan.net/downloads/uq_marxan_web_2/Matt_Watts_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222" y="4047405"/>
            <a:ext cx="673691" cy="88781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forestry-profiles.sites.olt.ubc.ca/files/2013/07/cropped-Peter-Arce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2382" y="2031524"/>
            <a:ext cx="840035" cy="84003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s://carleton.ca/biology/wp-content/uploads/joe-bennett-head-shot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053" y="806350"/>
            <a:ext cx="692692" cy="9084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2839" y="3188284"/>
            <a:ext cx="859121" cy="85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Define </a:t>
            </a:r>
            <a:r>
              <a:rPr lang="en-AU" u="sng" dirty="0"/>
              <a:t>your</a:t>
            </a:r>
            <a:r>
              <a:rPr lang="en-AU" dirty="0"/>
              <a:t> problem</a:t>
            </a:r>
            <a:endParaRPr lang="en-AU" dirty="0"/>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problem(units, </a:t>
            </a:r>
            <a:r>
              <a:rPr lang="en-AU" sz="1800" dirty="0" err="1" smtClean="0">
                <a:latin typeface="Courier New" panose="02070309020205020404" pitchFamily="49" charset="0"/>
                <a:cs typeface="Courier New" panose="02070309020205020404" pitchFamily="49" charset="0"/>
              </a:rPr>
              <a:t>spp</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add_max_phylo_objective</a:t>
            </a:r>
            <a:r>
              <a:rPr lang="en-AU" sz="1800" u="heavy" dirty="0" smtClean="0">
                <a:uFill>
                  <a:solidFill>
                    <a:srgbClr val="FF0000"/>
                  </a:solidFill>
                </a:uFill>
                <a:latin typeface="Courier New" panose="02070309020205020404" pitchFamily="49" charset="0"/>
                <a:cs typeface="Courier New" panose="02070309020205020404" pitchFamily="49" charset="0"/>
              </a:rPr>
              <a:t>(10)</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1800" u="heavy"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u="heavy" dirty="0" err="1" smtClean="0">
                <a:uFill>
                  <a:solidFill>
                    <a:srgbClr val="FF0000"/>
                  </a:solidFill>
                </a:uFill>
                <a:latin typeface="Courier New" panose="02070309020205020404" pitchFamily="49" charset="0"/>
                <a:cs typeface="Courier New" panose="02070309020205020404" pitchFamily="49" charset="0"/>
              </a:rPr>
              <a:t>add_gurobi_solver</a:t>
            </a:r>
            <a:r>
              <a:rPr lang="en-AU" sz="1800" u="heavy"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1274228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9290" y="926429"/>
            <a:ext cx="6145420" cy="406094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smtClean="0"/>
              <a:t>And </a:t>
            </a:r>
            <a:r>
              <a:rPr lang="en-AU" dirty="0" smtClean="0"/>
              <a:t>solve it fast!</a:t>
            </a:r>
            <a:endParaRPr lang="en-AU"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And </a:t>
            </a:r>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4161875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4199007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476364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058465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360395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normAutofit/>
          </a:bodyPr>
          <a:lstStyle/>
          <a:p>
            <a:r>
              <a:rPr lang="en-AU" dirty="0" smtClean="0"/>
              <a:t>Point-and-click interface (</a:t>
            </a:r>
            <a:r>
              <a:rPr lang="en-AU" i="1" dirty="0" err="1" smtClean="0"/>
              <a:t>prioritizrshiny</a:t>
            </a:r>
            <a:r>
              <a:rPr lang="en-AU" dirty="0" smtClean="0"/>
              <a:t>)</a:t>
            </a:r>
          </a:p>
          <a:p>
            <a:endParaRPr lang="en-AU" dirty="0"/>
          </a:p>
          <a:p>
            <a:r>
              <a:rPr lang="en-AU" dirty="0" smtClean="0"/>
              <a:t>Multiple types of actions (e.g. </a:t>
            </a:r>
            <a:r>
              <a:rPr lang="en-AU" i="1" dirty="0" err="1" smtClean="0"/>
              <a:t>MarZone</a:t>
            </a:r>
            <a:r>
              <a:rPr lang="en-AU" dirty="0" smtClean="0"/>
              <a:t>)</a:t>
            </a:r>
          </a:p>
          <a:p>
            <a:endParaRPr lang="en-AU" dirty="0"/>
          </a:p>
          <a:p>
            <a:r>
              <a:rPr lang="en-AU" dirty="0" smtClean="0"/>
              <a:t>More objectives, constraints, and penalties!</a:t>
            </a:r>
            <a:endParaRPr lang="en-AU" dirty="0"/>
          </a:p>
        </p:txBody>
      </p:sp>
    </p:spTree>
    <p:extLst>
      <p:ext uri="{BB962C8B-B14F-4D97-AF65-F5344CB8AC3E}">
        <p14:creationId xmlns:p14="http://schemas.microsoft.com/office/powerpoint/2010/main" val="2857886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17015" y="87474"/>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217012" y="1527113"/>
            <a:ext cx="5211721" cy="563832"/>
            <a:chOff x="211764" y="1168251"/>
            <a:chExt cx="5211721"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4347729" cy="697625"/>
            </a:xfrm>
            <a:prstGeom prst="rect">
              <a:avLst/>
            </a:prstGeom>
            <a:noFill/>
          </p:spPr>
          <p:txBody>
            <a:bodyPr wrap="none" rtlCol="0">
              <a:spAutoFit/>
            </a:bodyPr>
            <a:lstStyle/>
            <a:p>
              <a:r>
                <a:rPr lang="en-AU" sz="2800" b="1" dirty="0" smtClean="0">
                  <a:solidFill>
                    <a:schemeClr val="bg1"/>
                  </a:solidFill>
                </a:rPr>
                <a:t>prioritizr.github.io/</a:t>
              </a:r>
              <a:r>
                <a:rPr lang="en-AU" sz="2800" b="1" dirty="0" err="1" smtClean="0">
                  <a:solidFill>
                    <a:schemeClr val="bg1"/>
                  </a:solidFill>
                </a:rPr>
                <a:t>prioritizr</a:t>
              </a:r>
              <a:endParaRPr lang="en-AU" sz="2000" b="1" dirty="0">
                <a:solidFill>
                  <a:schemeClr val="bg1"/>
                </a:solidFill>
              </a:endParaRPr>
            </a:p>
          </p:txBody>
        </p:sp>
      </p:grpSp>
      <p:grpSp>
        <p:nvGrpSpPr>
          <p:cNvPr id="9" name="Group 8"/>
          <p:cNvGrpSpPr/>
          <p:nvPr/>
        </p:nvGrpSpPr>
        <p:grpSpPr>
          <a:xfrm>
            <a:off x="217012" y="8050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056088"/>
            <a:ext cx="92496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5400" b="1" dirty="0" smtClean="0">
                <a:latin typeface="Arial" panose="020B0604020202020204" pitchFamily="34" charset="0"/>
              </a:rPr>
              <a:t>How </a:t>
            </a:r>
            <a:r>
              <a:rPr lang="en-AU" altLang="en-US" sz="5400" b="1" dirty="0">
                <a:latin typeface="Arial" panose="020B0604020202020204" pitchFamily="34" charset="0"/>
              </a:rPr>
              <a:t>should we </a:t>
            </a:r>
            <a:endParaRPr lang="en-AU" altLang="en-US" sz="5400" b="1" dirty="0" smtClean="0">
              <a:latin typeface="Arial" panose="020B0604020202020204" pitchFamily="34" charset="0"/>
            </a:endParaRPr>
          </a:p>
          <a:p>
            <a:pPr marL="0" lvl="0" indent="0" algn="ctr" eaLnBrk="0" fontAlgn="base" hangingPunct="0">
              <a:spcBef>
                <a:spcPct val="0"/>
              </a:spcBef>
              <a:spcAft>
                <a:spcPct val="0"/>
              </a:spcAft>
              <a:buNone/>
            </a:pPr>
            <a:r>
              <a:rPr lang="en-AU" altLang="en-US" sz="5400" b="1" dirty="0">
                <a:latin typeface="Arial" panose="020B0604020202020204" pitchFamily="34" charset="0"/>
              </a:rPr>
              <a:t>m</a:t>
            </a:r>
            <a:r>
              <a:rPr lang="en-AU" altLang="en-US" sz="5400" b="1" dirty="0" smtClean="0">
                <a:latin typeface="Arial" panose="020B0604020202020204" pitchFamily="34" charset="0"/>
              </a:rPr>
              <a:t>anage</a:t>
            </a:r>
            <a:r>
              <a:rPr lang="en-AU" altLang="en-US" sz="5400" b="1" dirty="0">
                <a:latin typeface="Arial" panose="020B0604020202020204" pitchFamily="34" charset="0"/>
              </a:rPr>
              <a:t> </a:t>
            </a:r>
            <a:r>
              <a:rPr lang="en-AU" altLang="en-US" sz="5400" b="1" dirty="0" smtClean="0">
                <a:latin typeface="Arial" panose="020B0604020202020204" pitchFamily="34" charset="0"/>
              </a:rPr>
              <a:t>areas to </a:t>
            </a:r>
          </a:p>
          <a:p>
            <a:pPr marL="0" lvl="0" indent="0" algn="ctr" eaLnBrk="0" fontAlgn="base" hangingPunct="0">
              <a:spcBef>
                <a:spcPct val="0"/>
              </a:spcBef>
              <a:spcAft>
                <a:spcPct val="0"/>
              </a:spcAft>
              <a:buNone/>
            </a:pPr>
            <a:r>
              <a:rPr lang="en-AU" altLang="en-US" sz="5400" b="1" dirty="0" smtClean="0">
                <a:latin typeface="Arial" panose="020B0604020202020204" pitchFamily="34" charset="0"/>
              </a:rPr>
              <a:t>achieve</a:t>
            </a:r>
            <a:r>
              <a:rPr lang="en-AU" altLang="en-US" sz="5400" b="1" dirty="0">
                <a:latin typeface="Arial" panose="020B0604020202020204" pitchFamily="34" charset="0"/>
              </a:rPr>
              <a:t> </a:t>
            </a:r>
            <a:r>
              <a:rPr lang="en-AU" altLang="en-US" sz="5400" b="1" dirty="0" smtClean="0">
                <a:latin typeface="Arial" panose="020B0604020202020204" pitchFamily="34" charset="0"/>
              </a:rPr>
              <a:t>conservation?</a:t>
            </a:r>
            <a:endParaRPr lang="en-AU" altLang="en-US" sz="5400" b="1" dirty="0">
              <a:latin typeface="Arial" panose="020B0604020202020204" pitchFamily="34" charset="0"/>
            </a:endParaRPr>
          </a:p>
        </p:txBody>
      </p:sp>
    </p:spTree>
    <p:extLst>
      <p:ext uri="{BB962C8B-B14F-4D97-AF65-F5344CB8AC3E}">
        <p14:creationId xmlns:p14="http://schemas.microsoft.com/office/powerpoint/2010/main" val="2864264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05979"/>
            <a:ext cx="5854390" cy="857250"/>
          </a:xfrm>
        </p:spPr>
        <p:txBody>
          <a:bodyPr/>
          <a:lstStyle/>
          <a:p>
            <a:r>
              <a:rPr lang="en-AU" dirty="0" smtClean="0"/>
              <a:t>Data</a:t>
            </a:r>
            <a:endParaRPr lang="en-AU" dirty="0"/>
          </a:p>
        </p:txBody>
      </p:sp>
      <p:sp>
        <p:nvSpPr>
          <p:cNvPr id="6" name="AutoShape 4" descr="Image result for iucn range ma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032" name="Picture 8" descr="Image result for map bird maxen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101"/>
          <a:stretch/>
        </p:blipFill>
        <p:spPr bwMode="auto">
          <a:xfrm>
            <a:off x="6142535" y="1673156"/>
            <a:ext cx="2994030" cy="153258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ap ecosystem ty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535" y="3151108"/>
            <a:ext cx="2994030" cy="19923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iucn range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535" y="1"/>
            <a:ext cx="3552046" cy="167283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a:spLocks noGrp="1"/>
          </p:cNvSpPr>
          <p:nvPr>
            <p:ph idx="1"/>
          </p:nvPr>
        </p:nvSpPr>
        <p:spPr>
          <a:xfrm>
            <a:off x="304800" y="1237321"/>
            <a:ext cx="5549590" cy="3684083"/>
          </a:xfrm>
        </p:spPr>
        <p:txBody>
          <a:bodyPr>
            <a:noAutofit/>
          </a:bodyPr>
          <a:lstStyle/>
          <a:p>
            <a:pPr algn="ctr"/>
            <a:r>
              <a:rPr lang="en-AU" sz="3600" dirty="0" smtClean="0"/>
              <a:t>Biodiversity data</a:t>
            </a:r>
          </a:p>
          <a:p>
            <a:pPr algn="ctr"/>
            <a:endParaRPr lang="en-AU" sz="3600" dirty="0"/>
          </a:p>
          <a:p>
            <a:pPr algn="ctr"/>
            <a:r>
              <a:rPr lang="en-AU" sz="3600" dirty="0" smtClean="0"/>
              <a:t>Economic data</a:t>
            </a:r>
          </a:p>
          <a:p>
            <a:pPr algn="ctr"/>
            <a:endParaRPr lang="en-AU" sz="3600" dirty="0"/>
          </a:p>
          <a:p>
            <a:pPr algn="ctr"/>
            <a:r>
              <a:rPr lang="en-AU" sz="3600" dirty="0" smtClean="0"/>
              <a:t>Other data?</a:t>
            </a:r>
            <a:endParaRPr lang="en-AU" sz="3600" dirty="0"/>
          </a:p>
        </p:txBody>
      </p:sp>
      <p:sp>
        <p:nvSpPr>
          <p:cNvPr id="8" name="Rectangle 7"/>
          <p:cNvSpPr/>
          <p:nvPr/>
        </p:nvSpPr>
        <p:spPr>
          <a:xfrm>
            <a:off x="758283" y="2587083"/>
            <a:ext cx="4676078" cy="2215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5636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73841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7946</TotalTime>
  <Words>379</Words>
  <Application>Microsoft Office PowerPoint</Application>
  <PresentationFormat>On-screen Show (16:9)</PresentationFormat>
  <Paragraphs>181</Paragraphs>
  <Slides>29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Rounded MT Bold</vt:lpstr>
      <vt:lpstr>Calibri</vt:lpstr>
      <vt:lpstr>Courier New</vt:lpstr>
      <vt:lpstr>Office Theme</vt:lpstr>
      <vt:lpstr>prioritizr Systematic conservation planning in R R</vt:lpstr>
      <vt:lpstr>Acknowledgements</vt:lpstr>
      <vt:lpstr>Global biodiversity crisis</vt:lpstr>
      <vt:lpstr>PowerPoint Presentation</vt:lpstr>
      <vt:lpstr>Data</vt:lpstr>
      <vt:lpstr>Objective</vt:lpstr>
      <vt:lpstr>Objective</vt:lpstr>
      <vt:lpstr>Objective</vt:lpstr>
      <vt:lpstr>Constraints &amp; Penalties</vt:lpstr>
      <vt:lpstr>PowerPoint Presentation</vt:lpstr>
      <vt:lpstr>PowerPoint Presentation</vt:lpstr>
      <vt:lpstr>Decision type</vt:lpstr>
      <vt:lpstr>Solver</vt:lpstr>
      <vt:lpstr>prioritizr</vt:lpstr>
      <vt:lpstr>Define your problem</vt:lpstr>
      <vt:lpstr>Define your problem</vt:lpstr>
      <vt:lpstr>Define your problem</vt:lpstr>
      <vt:lpstr>Define your problem</vt:lpstr>
      <vt:lpstr>Define your problem</vt:lpstr>
      <vt:lpstr>Define your problem</vt:lpstr>
      <vt:lpstr>And solve it fast!</vt:lpstr>
      <vt:lpstr>And solve it fast!</vt:lpstr>
      <vt:lpstr>Case-study</vt:lpstr>
      <vt:lpstr>Case-study</vt:lpstr>
      <vt:lpstr>Case-study</vt:lpstr>
      <vt:lpstr>Case-study</vt:lpstr>
      <vt:lpstr>Case-study</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459</cp:revision>
  <dcterms:created xsi:type="dcterms:W3CDTF">2006-08-16T00:00:00Z</dcterms:created>
  <dcterms:modified xsi:type="dcterms:W3CDTF">2018-02-04T02:46:41Z</dcterms:modified>
</cp:coreProperties>
</file>